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411" r:id="rId2"/>
    <p:sldId id="358" r:id="rId3"/>
    <p:sldId id="413" r:id="rId4"/>
    <p:sldId id="412" r:id="rId5"/>
    <p:sldId id="419" r:id="rId6"/>
    <p:sldId id="420" r:id="rId7"/>
    <p:sldId id="418" r:id="rId8"/>
    <p:sldId id="414" r:id="rId9"/>
    <p:sldId id="415" r:id="rId10"/>
    <p:sldId id="421" r:id="rId11"/>
    <p:sldId id="423" r:id="rId12"/>
    <p:sldId id="422" r:id="rId13"/>
    <p:sldId id="416" r:id="rId14"/>
    <p:sldId id="380" r:id="rId15"/>
  </p:sldIdLst>
  <p:sldSz cx="9144000" cy="6858000" type="screen4x3"/>
  <p:notesSz cx="7099300" cy="10234613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rrie Ottink" initials="H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99"/>
    <a:srgbClr val="003399"/>
    <a:srgbClr val="0090D4"/>
    <a:srgbClr val="A41D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29" autoAdjust="0"/>
    <p:restoredTop sz="94660" autoAdjust="0"/>
  </p:normalViewPr>
  <p:slideViewPr>
    <p:cSldViewPr>
      <p:cViewPr>
        <p:scale>
          <a:sx n="110" d="100"/>
          <a:sy n="110" d="100"/>
        </p:scale>
        <p:origin x="-1524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2168" y="0"/>
            <a:ext cx="5994964" cy="682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950"/>
              </a:lnSpc>
              <a:defRPr sz="1500">
                <a:latin typeface="Arial" charset="0"/>
              </a:defRPr>
            </a:lvl1pPr>
          </a:lstStyle>
          <a:p>
            <a:r>
              <a:rPr lang="nl-NL" dirty="0"/>
              <a:t>Titel presentatie</a:t>
            </a:r>
            <a:endParaRPr lang="nl-NL" sz="1300" dirty="0">
              <a:latin typeface="Times New Roman" pitchFamily="18" charset="0"/>
            </a:endParaRPr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2168" y="9978748"/>
            <a:ext cx="3076363" cy="255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fld id="{4A27554F-4F5E-435D-8721-B255786F35C6}" type="datetime4">
              <a:rPr lang="nl-NL"/>
              <a:pPr/>
              <a:t>9 december 2015</a:t>
            </a:fld>
            <a:endParaRPr lang="nl-NL" sz="1300" dirty="0">
              <a:latin typeface="Times New Roman" pitchFamily="18" charset="0"/>
            </a:endParaRPr>
          </a:p>
        </p:txBody>
      </p:sp>
      <p:sp>
        <p:nvSpPr>
          <p:cNvPr id="500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52168" y="9467017"/>
            <a:ext cx="5994964" cy="426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300"/>
              </a:lnSpc>
              <a:defRPr sz="1000">
                <a:latin typeface="Arial" charset="0"/>
              </a:defRPr>
            </a:lvl1pPr>
          </a:lstStyle>
          <a:p>
            <a:r>
              <a:rPr lang="nl-NL" dirty="0" err="1"/>
              <a:t>ThiemeMeulenhoff</a:t>
            </a:r>
            <a:endParaRPr lang="nl-NL" sz="1300" dirty="0">
              <a:latin typeface="Times New Roman" pitchFamily="18" charset="0"/>
            </a:endParaRPr>
          </a:p>
        </p:txBody>
      </p:sp>
      <p:sp>
        <p:nvSpPr>
          <p:cNvPr id="500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58321" y="9978748"/>
            <a:ext cx="788811" cy="255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DDED2B63-2DCC-4535-BC02-CCC79A390E16}" type="slidenum">
              <a:rPr lang="nl-NL"/>
              <a:pPr/>
              <a:t>‹nr.›</a:t>
            </a:fld>
            <a:endParaRPr lang="nl-NL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534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83217" y="0"/>
            <a:ext cx="4732867" cy="597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1950"/>
              </a:lnSpc>
              <a:defRPr sz="1500">
                <a:latin typeface="Arial" charset="0"/>
              </a:defRPr>
            </a:lvl1pPr>
          </a:lstStyle>
          <a:p>
            <a:r>
              <a:rPr lang="nl-NL" dirty="0"/>
              <a:t>Titel presentatie</a:t>
            </a:r>
            <a:endParaRPr lang="nl-NL" sz="1300" dirty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183217" y="9978748"/>
            <a:ext cx="3076363" cy="255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fld id="{71247C3E-9ADC-4CE8-AD0D-DA8D150BA2C4}" type="datetime4">
              <a:rPr lang="nl-NL"/>
              <a:pPr/>
              <a:t>9 december 2015</a:t>
            </a:fld>
            <a:endParaRPr lang="nl-NL" sz="1300" dirty="0">
              <a:latin typeface="Times New Roman" pitchFamily="18" charset="0"/>
            </a:endParaRP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852488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83217" y="5117307"/>
            <a:ext cx="4732867" cy="4093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83217" y="9467017"/>
            <a:ext cx="4732867" cy="426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ts val="1300"/>
              </a:lnSpc>
              <a:defRPr sz="1000">
                <a:latin typeface="Arial" charset="0"/>
              </a:defRPr>
            </a:lvl1pPr>
          </a:lstStyle>
          <a:p>
            <a:r>
              <a:rPr lang="nl-NL" dirty="0" err="1"/>
              <a:t>ThiemeMeulenhoff</a:t>
            </a:r>
            <a:endParaRPr lang="nl-NL" sz="1300" dirty="0">
              <a:latin typeface="Times New Roman" pitchFamily="18" charset="0"/>
            </a:endParaRP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969510" y="9978748"/>
            <a:ext cx="946573" cy="255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5AFE96E9-5E82-4505-A968-863F0E91F69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45437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nl-NL" dirty="0" smtClean="0">
                <a:solidFill>
                  <a:prstClr val="black"/>
                </a:solidFill>
              </a:rPr>
              <a:t>Newton 4e editie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EE0BC63-92F4-4E3B-9B65-FC6C892CE67D}" type="datetime4">
              <a:rPr lang="nl-NL">
                <a:solidFill>
                  <a:prstClr val="black"/>
                </a:solidFill>
              </a:rPr>
              <a:pPr/>
              <a:t>9 december 2015</a:t>
            </a:fld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nl-NL" dirty="0" err="1">
                <a:solidFill>
                  <a:prstClr val="black"/>
                </a:solidFill>
              </a:rPr>
              <a:t>ThiemeMeulenhoff</a:t>
            </a: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F294C0-97BF-4FEE-932A-83902C9B68D7}" type="slidenum">
              <a:rPr lang="nl-NL">
                <a:solidFill>
                  <a:prstClr val="black"/>
                </a:solidFill>
              </a:rPr>
              <a:pPr/>
              <a:t>1</a:t>
            </a:fld>
            <a:endParaRPr lang="nl-NL">
              <a:solidFill>
                <a:prstClr val="black"/>
              </a:solidFill>
            </a:endParaRPr>
          </a:p>
        </p:txBody>
      </p:sp>
      <p:sp>
        <p:nvSpPr>
          <p:cNvPr id="5160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260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nl-NL" dirty="0" smtClean="0"/>
              <a:t>Newton 4e editie</a:t>
            </a:r>
            <a:endParaRPr lang="nl-NL" sz="1300" dirty="0">
              <a:latin typeface="Times New Roman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EE0BC63-92F4-4E3B-9B65-FC6C892CE67D}" type="datetime4">
              <a:rPr lang="nl-NL"/>
              <a:pPr/>
              <a:t>9 december 2015</a:t>
            </a:fld>
            <a:endParaRPr lang="nl-NL" sz="1300" dirty="0">
              <a:latin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nl-NL" dirty="0" err="1"/>
              <a:t>ThiemeMeulenhoff</a:t>
            </a:r>
            <a:endParaRPr lang="nl-NL" sz="1300" dirty="0">
              <a:latin typeface="Times New Roman" pitchFamily="18" charset="0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F294C0-97BF-4FEE-932A-83902C9B68D7}" type="slidenum">
              <a:rPr lang="nl-NL"/>
              <a:pPr/>
              <a:t>14</a:t>
            </a:fld>
            <a:endParaRPr lang="nl-NL"/>
          </a:p>
        </p:txBody>
      </p:sp>
      <p:sp>
        <p:nvSpPr>
          <p:cNvPr id="5160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60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3594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3111" name="Picture 23" descr="TM_PP_titel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30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98525" y="2228850"/>
            <a:ext cx="6665913" cy="1504950"/>
          </a:xfrm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txBody>
          <a:bodyPr anchor="b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smtClean="0"/>
              <a:t>Klik om het opmaakprofiel te bewerken</a:t>
            </a:r>
          </a:p>
        </p:txBody>
      </p:sp>
      <p:sp>
        <p:nvSpPr>
          <p:cNvPr id="4730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98525" y="4267200"/>
            <a:ext cx="5716588" cy="1752600"/>
          </a:xfrm>
        </p:spPr>
        <p:txBody>
          <a:bodyPr/>
          <a:lstStyle>
            <a:lvl1pPr marL="0" indent="0">
              <a:lnSpc>
                <a:spcPct val="100000"/>
              </a:lnSpc>
              <a:buFont typeface="Wingdings" pitchFamily="2" charset="2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473096" name="Rectangle 8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898525" y="6237288"/>
            <a:ext cx="5716588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chemeClr val="bg1"/>
                </a:solidFill>
                <a:latin typeface="+mn-lt"/>
              </a:defRPr>
            </a:lvl1pPr>
          </a:lstStyle>
          <a:p>
            <a:fld id="{33A076B5-ECEB-4264-9066-5C25D84AB5D1}" type="datetime4">
              <a:rPr lang="nl-NL"/>
              <a:pPr/>
              <a:t>9 december 2015</a:t>
            </a:fld>
            <a:endParaRPr lang="nl-NL" sz="14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755E67-2CB1-4ABB-BF49-723C0E73BE78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211179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5899150" y="1438275"/>
            <a:ext cx="1665288" cy="502761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98525" y="1438275"/>
            <a:ext cx="4848225" cy="502761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5ED29D-AC62-45D7-BB3D-3781E2447BBC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2062297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el, illustratie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8525" y="1438275"/>
            <a:ext cx="6665913" cy="9525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llustratie 2"/>
          <p:cNvSpPr>
            <a:spLocks noGrp="1"/>
          </p:cNvSpPr>
          <p:nvPr>
            <p:ph type="clipArt" sz="half" idx="1"/>
          </p:nvPr>
        </p:nvSpPr>
        <p:spPr>
          <a:xfrm>
            <a:off x="898525" y="2698750"/>
            <a:ext cx="3255963" cy="3767138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306888" y="2698750"/>
            <a:ext cx="3255962" cy="37671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898525" y="519113"/>
            <a:ext cx="5689600" cy="317500"/>
          </a:xfrm>
        </p:spPr>
        <p:txBody>
          <a:bodyPr/>
          <a:lstStyle>
            <a:lvl1pPr>
              <a:defRPr/>
            </a:lvl1pPr>
          </a:lstStyle>
          <a:p>
            <a:fld id="{DAA91A7E-0372-4DC7-93AA-EE9EC80E7196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408135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10412D-F43A-47F9-8752-D89B234E1440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239625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4EF173-9C5A-46C6-8F18-1120E0F269EA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189617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98525" y="2698750"/>
            <a:ext cx="3255963" cy="3767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306888" y="2698750"/>
            <a:ext cx="3255962" cy="3767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135BA4-418B-4F13-A68D-CFA0696998AD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295901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EFDD48-E396-49D2-8908-93C335258A41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4082100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62D02E-7ADE-4353-8B3C-0136FFCF312E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22967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A8C176-35E9-49D8-BB41-FD4D124A12A7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12413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E9A8AF9-E63C-41A1-8353-18EE2B3035A0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1622185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C49B42-6C49-4E0B-8274-E07E80522937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  <p:extLst>
      <p:ext uri="{BB962C8B-B14F-4D97-AF65-F5344CB8AC3E}">
        <p14:creationId xmlns:p14="http://schemas.microsoft.com/office/powerpoint/2010/main" val="419708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2088" name="Picture 24" descr="TM_PP_diaheade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20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98525" y="1438275"/>
            <a:ext cx="6665913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het opmaakprofiel te bewerken</a:t>
            </a:r>
          </a:p>
        </p:txBody>
      </p:sp>
      <p:sp>
        <p:nvSpPr>
          <p:cNvPr id="4720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2698750"/>
            <a:ext cx="6664325" cy="376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opmaakprofielen van de modeltekst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  <p:sp>
        <p:nvSpPr>
          <p:cNvPr id="4720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98525" y="519113"/>
            <a:ext cx="5689600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+mn-lt"/>
              </a:defRPr>
            </a:lvl1pPr>
          </a:lstStyle>
          <a:p>
            <a:fld id="{7AA93899-2CEF-4540-960A-D91DF387A187}" type="datetime4">
              <a:rPr lang="nl-NL"/>
              <a:pPr/>
              <a:t>9 december 2015</a:t>
            </a:fld>
            <a:r>
              <a:rPr lang="nl-NL"/>
              <a:t> </a:t>
            </a:r>
            <a:r>
              <a:rPr lang="nl-NL">
                <a:solidFill>
                  <a:srgbClr val="0090D4"/>
                </a:solidFill>
              </a:rPr>
              <a:t>|</a:t>
            </a:r>
            <a:r>
              <a:rPr lang="nl-NL" sz="1200"/>
              <a:t> Titel presentatie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A41D22"/>
          </a:solidFill>
          <a:latin typeface="Verdana" pitchFamily="34" charset="0"/>
        </a:defRPr>
      </a:lvl9pPr>
    </p:titleStyle>
    <p:bodyStyle>
      <a:lvl1pPr marL="220663" indent="-220663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buClr>
          <a:schemeClr val="tx2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82625" indent="-192088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defRPr sz="1500">
          <a:solidFill>
            <a:schemeClr val="tx1"/>
          </a:solidFill>
          <a:latin typeface="+mn-lt"/>
        </a:defRPr>
      </a:lvl2pPr>
      <a:lvl3pPr marL="1050925" indent="-177800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defRPr sz="1500">
          <a:solidFill>
            <a:schemeClr val="tx1"/>
          </a:solidFill>
          <a:latin typeface="+mn-lt"/>
        </a:defRPr>
      </a:lvl3pPr>
      <a:lvl4pPr marL="1409700" indent="-168275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defRPr sz="1500">
          <a:solidFill>
            <a:schemeClr val="tx1"/>
          </a:solidFill>
          <a:latin typeface="+mn-lt"/>
        </a:defRPr>
      </a:lvl4pPr>
      <a:lvl5pPr marL="1768475" indent="-168275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defRPr sz="1500">
          <a:solidFill>
            <a:schemeClr val="tx1"/>
          </a:solidFill>
          <a:latin typeface="+mn-lt"/>
        </a:defRPr>
      </a:lvl5pPr>
      <a:lvl6pPr marL="2225675" indent="-168275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defRPr sz="1500">
          <a:solidFill>
            <a:schemeClr val="tx1"/>
          </a:solidFill>
          <a:latin typeface="+mn-lt"/>
        </a:defRPr>
      </a:lvl6pPr>
      <a:lvl7pPr marL="2682875" indent="-168275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defRPr sz="1500">
          <a:solidFill>
            <a:schemeClr val="tx1"/>
          </a:solidFill>
          <a:latin typeface="+mn-lt"/>
        </a:defRPr>
      </a:lvl7pPr>
      <a:lvl8pPr marL="3140075" indent="-168275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defRPr sz="1500">
          <a:solidFill>
            <a:schemeClr val="tx1"/>
          </a:solidFill>
          <a:latin typeface="+mn-lt"/>
        </a:defRPr>
      </a:lvl8pPr>
      <a:lvl9pPr marL="3597275" indent="-168275" algn="l" rtl="0" eaLnBrk="0" fontAlgn="base" hangingPunct="0">
        <a:lnSpc>
          <a:spcPct val="115000"/>
        </a:lnSpc>
        <a:spcBef>
          <a:spcPct val="0"/>
        </a:spcBef>
        <a:spcAft>
          <a:spcPct val="25000"/>
        </a:spcAft>
        <a:defRPr sz="15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pload.wikimedia.org/wikipedia/commons/9/9d/Microscoop_diagram.png" TargetMode="Externa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4858" y="5445224"/>
            <a:ext cx="7175454" cy="1008112"/>
          </a:xfrm>
        </p:spPr>
        <p:txBody>
          <a:bodyPr/>
          <a:lstStyle/>
          <a:p>
            <a:r>
              <a:rPr lang="nl-NL" sz="3600" dirty="0" smtClean="0"/>
              <a:t>WND 2015 - Keuzegroepen</a:t>
            </a:r>
            <a:endParaRPr lang="nl-NL" sz="36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225" y="188640"/>
            <a:ext cx="3483728" cy="912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84023">
            <a:off x="623784" y="2351195"/>
            <a:ext cx="2076450" cy="2609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4343">
            <a:off x="3378696" y="2316004"/>
            <a:ext cx="2057400" cy="2638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713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Ontwerpopdracht bij Optica (havo)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Doel van theorie: begrijpen hoe zo’n apparaat werkt</a:t>
            </a:r>
          </a:p>
          <a:p>
            <a:pPr eaLnBrk="1" hangingPunct="1">
              <a:spcAft>
                <a:spcPts val="1800"/>
              </a:spcAft>
            </a:pP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Waar kijk je naar? Hoe ontstaat het beeld?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Hoe komt het dat het beeld vergroot is?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Hoe bereken je de vergrotingsfactor?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Hoe kun je scherp stellen?</a:t>
            </a:r>
          </a:p>
          <a:p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56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Ontwerpopdracht bij Optica (havo)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Doel van theorie: begrijpen hoe zo’n apparaat werkt</a:t>
            </a:r>
          </a:p>
          <a:p>
            <a:pPr eaLnBrk="1" hangingPunct="1">
              <a:spcAft>
                <a:spcPts val="1800"/>
              </a:spcAft>
            </a:pPr>
            <a:endParaRPr lang="nl-NL" dirty="0" smtClean="0"/>
          </a:p>
          <a:p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  <p:pic>
        <p:nvPicPr>
          <p:cNvPr id="6" name="Afbeelding 5" descr="http://teed.nl/wp-content/uploads/glas-verrekijker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23" y="2995183"/>
            <a:ext cx="3274706" cy="18019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65"/>
          <p:cNvGrpSpPr>
            <a:grpSpLocks/>
          </p:cNvGrpSpPr>
          <p:nvPr/>
        </p:nvGrpSpPr>
        <p:grpSpPr bwMode="auto">
          <a:xfrm>
            <a:off x="5428749" y="2900670"/>
            <a:ext cx="2461260" cy="2734944"/>
            <a:chOff x="285" y="1589"/>
            <a:chExt cx="3876" cy="4605"/>
          </a:xfrm>
        </p:grpSpPr>
        <p:sp>
          <p:nvSpPr>
            <p:cNvPr id="10" name="Tekstvak 2"/>
            <p:cNvSpPr txBox="1">
              <a:spLocks noChangeArrowheads="1"/>
            </p:cNvSpPr>
            <p:nvPr/>
          </p:nvSpPr>
          <p:spPr bwMode="auto">
            <a:xfrm>
              <a:off x="285" y="5459"/>
              <a:ext cx="1894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1000"/>
                </a:spcAft>
              </a:pPr>
              <a:r>
                <a:rPr lang="nl-NL" sz="900" b="1">
                  <a:solidFill>
                    <a:srgbClr val="0070C0"/>
                  </a:solidFill>
                  <a:effectLst/>
                  <a:latin typeface="Calibri"/>
                  <a:ea typeface="Calibri"/>
                  <a:cs typeface="Times New Roman"/>
                </a:rPr>
                <a:t>Figuur 7  Microscoop  </a:t>
              </a:r>
            </a:p>
            <a:p>
              <a:pPr>
                <a:lnSpc>
                  <a:spcPts val="1300"/>
                </a:lnSpc>
                <a:spcAft>
                  <a:spcPts val="0"/>
                </a:spcAft>
              </a:pPr>
              <a:r>
                <a:rPr lang="nl-NL" sz="800">
                  <a:effectLst/>
                  <a:latin typeface="Arial"/>
                  <a:ea typeface="MS Mincho"/>
                </a:rPr>
                <a:t> </a:t>
              </a:r>
            </a:p>
            <a:p>
              <a:pPr>
                <a:spcAft>
                  <a:spcPts val="0"/>
                </a:spcAft>
              </a:pPr>
              <a:r>
                <a:rPr lang="nl-NL" sz="110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  <p:grpSp>
          <p:nvGrpSpPr>
            <p:cNvPr id="11" name="Group 46"/>
            <p:cNvGrpSpPr>
              <a:grpSpLocks noChangeAspect="1"/>
            </p:cNvGrpSpPr>
            <p:nvPr/>
          </p:nvGrpSpPr>
          <p:grpSpPr bwMode="auto">
            <a:xfrm>
              <a:off x="2273" y="1589"/>
              <a:ext cx="897" cy="3058"/>
              <a:chOff x="2598" y="2546"/>
              <a:chExt cx="897" cy="3058"/>
            </a:xfrm>
          </p:grpSpPr>
          <p:grpSp>
            <p:nvGrpSpPr>
              <p:cNvPr id="13" name="Group 45"/>
              <p:cNvGrpSpPr>
                <a:grpSpLocks noChangeAspect="1"/>
              </p:cNvGrpSpPr>
              <p:nvPr/>
            </p:nvGrpSpPr>
            <p:grpSpPr bwMode="auto">
              <a:xfrm>
                <a:off x="2598" y="2546"/>
                <a:ext cx="897" cy="3058"/>
                <a:chOff x="2598" y="2546"/>
                <a:chExt cx="897" cy="3058"/>
              </a:xfrm>
            </p:grpSpPr>
            <p:grpSp>
              <p:nvGrpSpPr>
                <p:cNvPr id="15" name="Group 40"/>
                <p:cNvGrpSpPr>
                  <a:grpSpLocks noChangeAspect="1"/>
                </p:cNvGrpSpPr>
                <p:nvPr/>
              </p:nvGrpSpPr>
              <p:grpSpPr bwMode="auto">
                <a:xfrm>
                  <a:off x="2598" y="2637"/>
                  <a:ext cx="897" cy="2967"/>
                  <a:chOff x="2598" y="2637"/>
                  <a:chExt cx="897" cy="2967"/>
                </a:xfrm>
              </p:grpSpPr>
              <p:sp>
                <p:nvSpPr>
                  <p:cNvPr id="17" name="Freeform 5"/>
                  <p:cNvSpPr>
                    <a:spLocks noChangeAspect="1"/>
                  </p:cNvSpPr>
                  <p:nvPr/>
                </p:nvSpPr>
                <p:spPr bwMode="auto">
                  <a:xfrm>
                    <a:off x="2598" y="2637"/>
                    <a:ext cx="697" cy="2939"/>
                  </a:xfrm>
                  <a:custGeom>
                    <a:avLst/>
                    <a:gdLst>
                      <a:gd name="T0" fmla="*/ 286 w 559"/>
                      <a:gd name="T1" fmla="*/ 2755 h 2755"/>
                      <a:gd name="T2" fmla="*/ 559 w 559"/>
                      <a:gd name="T3" fmla="*/ 2545 h 2755"/>
                      <a:gd name="T4" fmla="*/ 236 w 559"/>
                      <a:gd name="T5" fmla="*/ 751 h 2755"/>
                      <a:gd name="T6" fmla="*/ 236 w 559"/>
                      <a:gd name="T7" fmla="*/ 0 h 2755"/>
                      <a:gd name="T8" fmla="*/ 351 w 559"/>
                      <a:gd name="T9" fmla="*/ 0 h 2755"/>
                      <a:gd name="T10" fmla="*/ 351 w 559"/>
                      <a:gd name="T11" fmla="*/ 751 h 2755"/>
                      <a:gd name="T12" fmla="*/ 0 w 559"/>
                      <a:gd name="T13" fmla="*/ 2547 h 2755"/>
                      <a:gd name="T14" fmla="*/ 286 w 559"/>
                      <a:gd name="T15" fmla="*/ 2755 h 27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559" h="2755">
                        <a:moveTo>
                          <a:pt x="286" y="2755"/>
                        </a:moveTo>
                        <a:lnTo>
                          <a:pt x="559" y="2545"/>
                        </a:lnTo>
                        <a:lnTo>
                          <a:pt x="236" y="751"/>
                        </a:lnTo>
                        <a:lnTo>
                          <a:pt x="236" y="0"/>
                        </a:lnTo>
                        <a:lnTo>
                          <a:pt x="351" y="0"/>
                        </a:lnTo>
                        <a:lnTo>
                          <a:pt x="351" y="751"/>
                        </a:lnTo>
                        <a:lnTo>
                          <a:pt x="0" y="2547"/>
                        </a:lnTo>
                        <a:lnTo>
                          <a:pt x="286" y="2755"/>
                        </a:lnTo>
                        <a:close/>
                      </a:path>
                    </a:pathLst>
                  </a:custGeom>
                  <a:solidFill>
                    <a:srgbClr val="8EB4E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endParaRPr lang="nl-NL"/>
                  </a:p>
                </p:txBody>
              </p:sp>
              <p:cxnSp>
                <p:nvCxnSpPr>
                  <p:cNvPr id="18" name="AutoShape 6"/>
                  <p:cNvCxnSpPr>
                    <a:cxnSpLocks noChangeAspect="1" noChangeShapeType="1"/>
                  </p:cNvCxnSpPr>
                  <p:nvPr/>
                </p:nvCxnSpPr>
                <p:spPr bwMode="auto">
                  <a:xfrm>
                    <a:off x="2598" y="5354"/>
                    <a:ext cx="687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grpSp>
                <p:nvGrpSpPr>
                  <p:cNvPr id="19" name="Group 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3406" y="5310"/>
                    <a:ext cx="89" cy="89"/>
                    <a:chOff x="9181" y="11753"/>
                    <a:chExt cx="89" cy="89"/>
                  </a:xfrm>
                </p:grpSpPr>
                <p:cxnSp>
                  <p:nvCxnSpPr>
                    <p:cNvPr id="26" name="AutoShape 8"/>
                    <p:cNvCxnSpPr>
                      <a:cxnSpLocks noChangeAspect="1" noChangeShapeType="1"/>
                    </p:cNvCxnSpPr>
                    <p:nvPr/>
                  </p:nvCxnSpPr>
                  <p:spPr bwMode="auto">
                    <a:xfrm>
                      <a:off x="9224" y="11753"/>
                      <a:ext cx="1" cy="89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cxnSp>
                  <p:nvCxnSpPr>
                    <p:cNvPr id="27" name="AutoShape 9"/>
                    <p:cNvCxnSpPr>
                      <a:cxnSpLocks noChangeAspect="1" noChangeShapeType="1"/>
                    </p:cNvCxnSpPr>
                    <p:nvPr/>
                  </p:nvCxnSpPr>
                  <p:spPr bwMode="auto">
                    <a:xfrm rot="5400000">
                      <a:off x="9225" y="11752"/>
                      <a:ext cx="1" cy="89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</p:grpSp>
              <p:cxnSp>
                <p:nvCxnSpPr>
                  <p:cNvPr id="20" name="AutoShape 10"/>
                  <p:cNvCxnSpPr>
                    <a:cxnSpLocks noChangeAspect="1" noChangeShapeType="1"/>
                  </p:cNvCxnSpPr>
                  <p:nvPr/>
                </p:nvCxnSpPr>
                <p:spPr bwMode="auto">
                  <a:xfrm>
                    <a:off x="2857" y="3437"/>
                    <a:ext cx="213" cy="1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pic>
                <p:nvPicPr>
                  <p:cNvPr id="22" name="Picture 14" descr="MC900346931[1]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90" y="5543"/>
                    <a:ext cx="125" cy="61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23" name="Picture 15" descr="MC900346931[1]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635" y="3661"/>
                    <a:ext cx="705" cy="282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6" name="Rectangle 44"/>
                <p:cNvSpPr>
                  <a:spLocks noChangeAspect="1" noChangeArrowheads="1"/>
                </p:cNvSpPr>
                <p:nvPr/>
              </p:nvSpPr>
              <p:spPr bwMode="auto">
                <a:xfrm>
                  <a:off x="2857" y="2546"/>
                  <a:ext cx="213" cy="691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nl-NL"/>
                </a:p>
              </p:txBody>
            </p:sp>
          </p:grpSp>
          <p:pic>
            <p:nvPicPr>
              <p:cNvPr id="14" name="Picture 16" descr="MC900217120[1]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147" t="12430" r="9059" b="21208"/>
              <a:stretch>
                <a:fillRect/>
              </a:stretch>
            </p:blipFill>
            <p:spPr bwMode="auto">
              <a:xfrm>
                <a:off x="2610" y="2830"/>
                <a:ext cx="708" cy="48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2" name="Text Box 50"/>
            <p:cNvSpPr txBox="1">
              <a:spLocks noChangeArrowheads="1"/>
            </p:cNvSpPr>
            <p:nvPr/>
          </p:nvSpPr>
          <p:spPr bwMode="auto">
            <a:xfrm>
              <a:off x="2179" y="5459"/>
              <a:ext cx="1982" cy="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1000"/>
                </a:spcAft>
              </a:pPr>
              <a:r>
                <a:rPr lang="nl-NL" sz="900" b="1">
                  <a:solidFill>
                    <a:srgbClr val="0070C0"/>
                  </a:solidFill>
                  <a:effectLst/>
                  <a:latin typeface="Calibri"/>
                  <a:ea typeface="Calibri"/>
                  <a:cs typeface="Times New Roman"/>
                </a:rPr>
                <a:t>Figuur 8  Beeldvorming bij een microscoop  </a:t>
              </a:r>
            </a:p>
            <a:p>
              <a:pPr>
                <a:lnSpc>
                  <a:spcPts val="1300"/>
                </a:lnSpc>
                <a:spcAft>
                  <a:spcPts val="0"/>
                </a:spcAft>
              </a:pPr>
              <a:r>
                <a:rPr lang="nl-NL" sz="800">
                  <a:effectLst/>
                  <a:latin typeface="Arial"/>
                  <a:ea typeface="MS Mincho"/>
                </a:rPr>
                <a:t> </a:t>
              </a:r>
            </a:p>
            <a:p>
              <a:pPr>
                <a:spcAft>
                  <a:spcPts val="0"/>
                </a:spcAft>
              </a:pPr>
              <a:r>
                <a:rPr lang="nl-NL" sz="1100">
                  <a:effectLst/>
                  <a:latin typeface="Calibri"/>
                  <a:ea typeface="Calibri"/>
                  <a:cs typeface="Times New Roman"/>
                </a:rPr>
                <a:t> </a:t>
              </a:r>
            </a:p>
          </p:txBody>
        </p:sp>
      </p:grpSp>
      <p:cxnSp>
        <p:nvCxnSpPr>
          <p:cNvPr id="28" name="AutoShape 8"/>
          <p:cNvCxnSpPr>
            <a:cxnSpLocks noChangeAspect="1" noChangeShapeType="1"/>
          </p:cNvCxnSpPr>
          <p:nvPr/>
        </p:nvCxnSpPr>
        <p:spPr bwMode="auto">
          <a:xfrm>
            <a:off x="7183070" y="3404898"/>
            <a:ext cx="635" cy="5285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9"/>
          <p:cNvCxnSpPr>
            <a:cxnSpLocks noChangeAspect="1" noChangeShapeType="1"/>
          </p:cNvCxnSpPr>
          <p:nvPr/>
        </p:nvCxnSpPr>
        <p:spPr bwMode="auto">
          <a:xfrm rot="5400000">
            <a:off x="7183726" y="3402476"/>
            <a:ext cx="594" cy="5651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" name="Afbeelding 29" descr="File:Microscoop diagram.png">
            <a:hlinkClick r:id="rId6"/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865" y="2954716"/>
            <a:ext cx="14033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Afbeelding 30" descr="http://bulldog2.redlands.edu/facultyfolder/deweerd/research/telescope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18" y="5085184"/>
            <a:ext cx="3869690" cy="1327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796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Ontwerpopdracht bij Optica (havo)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Doel van ontwerpen: functioneel en design</a:t>
            </a:r>
          </a:p>
          <a:p>
            <a:pPr eaLnBrk="1" hangingPunct="1">
              <a:spcAft>
                <a:spcPts val="1800"/>
              </a:spcAft>
            </a:pP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Hoeveel keer vergroot?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Is de beeldkwaliteit voldoende?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Kun je makkelijk scherp stellen?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Degelijkheid en vormgeving</a:t>
            </a:r>
          </a:p>
          <a:p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64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Opdracht</a:t>
            </a:r>
            <a:endParaRPr lang="nl-NL" sz="2200" b="1" dirty="0"/>
          </a:p>
          <a:p>
            <a:pPr lvl="0"/>
            <a:r>
              <a:rPr lang="nl-NL" dirty="0" smtClean="0"/>
              <a:t>Kies welk </a:t>
            </a:r>
            <a:r>
              <a:rPr lang="nl-NL" dirty="0"/>
              <a:t>optisch apparaat je gaat bouwen.</a:t>
            </a:r>
            <a:endParaRPr lang="nl-NL" b="1" dirty="0"/>
          </a:p>
          <a:p>
            <a:pPr lvl="0"/>
            <a:r>
              <a:rPr lang="nl-NL" dirty="0"/>
              <a:t>Bestudeer de </a:t>
            </a:r>
            <a:r>
              <a:rPr lang="nl-NL" dirty="0" smtClean="0"/>
              <a:t>theorie </a:t>
            </a:r>
            <a:r>
              <a:rPr lang="nl-NL" dirty="0"/>
              <a:t>en maak de </a:t>
            </a:r>
            <a:r>
              <a:rPr lang="nl-NL" dirty="0" smtClean="0"/>
              <a:t>vragen.</a:t>
            </a:r>
            <a:endParaRPr lang="nl-NL" b="1" dirty="0"/>
          </a:p>
          <a:p>
            <a:pPr lvl="0"/>
            <a:r>
              <a:rPr lang="nl-NL" dirty="0"/>
              <a:t>Onderzoek welke </a:t>
            </a:r>
            <a:r>
              <a:rPr lang="nl-NL" dirty="0" smtClean="0"/>
              <a:t>lenzencombinatie </a:t>
            </a:r>
            <a:r>
              <a:rPr lang="nl-NL" dirty="0"/>
              <a:t>geschikt </a:t>
            </a:r>
            <a:r>
              <a:rPr lang="nl-NL" dirty="0" smtClean="0"/>
              <a:t>is.</a:t>
            </a:r>
            <a:endParaRPr lang="nl-NL" b="1" dirty="0"/>
          </a:p>
          <a:p>
            <a:pPr lvl="0"/>
            <a:r>
              <a:rPr lang="nl-NL" dirty="0" smtClean="0"/>
              <a:t>Maak </a:t>
            </a:r>
            <a:r>
              <a:rPr lang="nl-NL" dirty="0"/>
              <a:t>een bouwtekening </a:t>
            </a:r>
            <a:r>
              <a:rPr lang="nl-NL" dirty="0" smtClean="0"/>
              <a:t>met </a:t>
            </a:r>
            <a:r>
              <a:rPr lang="nl-NL" dirty="0"/>
              <a:t>afmetingen en de lenzen die je gekozen hebt.</a:t>
            </a:r>
            <a:endParaRPr lang="nl-NL" b="1" dirty="0"/>
          </a:p>
          <a:p>
            <a:r>
              <a:rPr lang="nl-NL" dirty="0"/>
              <a:t>Bouw </a:t>
            </a:r>
            <a:r>
              <a:rPr lang="nl-NL" dirty="0" smtClean="0"/>
              <a:t>de </a:t>
            </a:r>
            <a:r>
              <a:rPr lang="nl-NL" dirty="0"/>
              <a:t>behuizing </a:t>
            </a:r>
            <a:r>
              <a:rPr lang="nl-NL" dirty="0" smtClean="0"/>
              <a:t>en </a:t>
            </a:r>
            <a:r>
              <a:rPr lang="nl-NL" dirty="0"/>
              <a:t>bevestig de lenzen erin. Zorg dat je kunt scherp stellen en dat de behuizing voldoende stevig is.</a:t>
            </a:r>
            <a:endParaRPr lang="nl-NL" dirty="0" smtClean="0"/>
          </a:p>
          <a:p>
            <a:r>
              <a:rPr lang="nl-NL" dirty="0" smtClean="0"/>
              <a:t>Tijd over: vormgeving, functionaliteit, design</a:t>
            </a:r>
            <a:endParaRPr lang="nl-NL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78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95572" y="3692624"/>
            <a:ext cx="7300764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None/>
              <a:defRPr sz="20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endParaRPr lang="nl-NL" dirty="0" smtClean="0"/>
          </a:p>
          <a:p>
            <a:r>
              <a:rPr lang="nl-NL" sz="2800" dirty="0" smtClean="0"/>
              <a:t>Nog vragen?</a:t>
            </a:r>
          </a:p>
          <a:p>
            <a:r>
              <a:rPr lang="nl-NL" sz="2800" dirty="0" smtClean="0">
                <a:solidFill>
                  <a:srgbClr val="FFFF00"/>
                </a:solidFill>
              </a:rPr>
              <a:t>k.hooyman@boni.nl</a:t>
            </a:r>
          </a:p>
        </p:txBody>
      </p:sp>
      <p:pic>
        <p:nvPicPr>
          <p:cNvPr id="5" name="Afbeelding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1003" y="332656"/>
            <a:ext cx="1080119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463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Wat kun je daarmee doen?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HAVO:  Optica, </a:t>
            </a:r>
            <a:r>
              <a:rPr lang="nl-NL" dirty="0" smtClean="0"/>
              <a:t>Technische automatisering,       Menselijk </a:t>
            </a:r>
            <a:r>
              <a:rPr lang="nl-NL" dirty="0" smtClean="0"/>
              <a:t>lichaam, </a:t>
            </a:r>
            <a:r>
              <a:rPr lang="nl-NL" dirty="0" smtClean="0"/>
              <a:t>Aarde </a:t>
            </a:r>
            <a:r>
              <a:rPr lang="nl-NL" dirty="0" smtClean="0"/>
              <a:t>&amp; klimaat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VWO:  Geofysica, Biofysica, </a:t>
            </a:r>
            <a:r>
              <a:rPr lang="nl-NL" dirty="0" smtClean="0"/>
              <a:t>Relativiteitstheorie,    </a:t>
            </a:r>
            <a:r>
              <a:rPr lang="nl-NL" dirty="0"/>
              <a:t>Kern- </a:t>
            </a:r>
            <a:r>
              <a:rPr lang="nl-NL" dirty="0" smtClean="0"/>
              <a:t>en deeltjesprocessen </a:t>
            </a: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Tenminste </a:t>
            </a:r>
            <a:r>
              <a:rPr lang="nl-NL" dirty="0" smtClean="0"/>
              <a:t>2 </a:t>
            </a:r>
            <a:r>
              <a:rPr lang="nl-NL" dirty="0" smtClean="0"/>
              <a:t>keuzegroepen verplicht</a:t>
            </a:r>
            <a:endParaRPr lang="nl-NL" dirty="0" smtClean="0"/>
          </a:p>
          <a:p>
            <a:r>
              <a:rPr lang="nl-NL" dirty="0"/>
              <a:t>Alleen globaal omschreven, dus ‘totale vrijheid’?</a:t>
            </a:r>
          </a:p>
          <a:p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47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628800"/>
            <a:ext cx="7344816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nl-NL" sz="1800" dirty="0" smtClean="0"/>
              <a:t>De </a:t>
            </a:r>
            <a:r>
              <a:rPr lang="nl-NL" sz="1800" dirty="0"/>
              <a:t>kandidaat kan in contexten behoudswetten en de equivalentie van massa en energie gebruiken in het beschrijven en analyseren van deeltjes- en kernprocessen. </a:t>
            </a:r>
            <a:endParaRPr lang="nl-NL" sz="1800" dirty="0" smtClean="0"/>
          </a:p>
          <a:p>
            <a:pPr eaLnBrk="1" hangingPunct="1">
              <a:spcAft>
                <a:spcPts val="1800"/>
              </a:spcAft>
            </a:pPr>
            <a:r>
              <a:rPr lang="nl-NL" sz="1800" dirty="0" smtClean="0"/>
              <a:t>De </a:t>
            </a:r>
            <a:r>
              <a:rPr lang="nl-NL" sz="1800" dirty="0"/>
              <a:t>kandidaat kan in gedachte-experimenten en toepassingen de verschijnselen tijdrek en lengtekrimp verklaren aan de hand van de begrippen lichtsnelheid, gelijktijdigheid en referentiestelsel.  </a:t>
            </a:r>
          </a:p>
          <a:p>
            <a:pPr eaLnBrk="1" hangingPunct="1">
              <a:spcAft>
                <a:spcPts val="1800"/>
              </a:spcAft>
            </a:pPr>
            <a:r>
              <a:rPr lang="nl-NL" sz="1800" dirty="0" smtClean="0"/>
              <a:t>De </a:t>
            </a:r>
            <a:r>
              <a:rPr lang="nl-NL" sz="1800" dirty="0"/>
              <a:t>kandidaat kan in de context van levende systemen fysische verschijnselen en processen beschrijven, analyseren en verklaren.  </a:t>
            </a:r>
          </a:p>
          <a:p>
            <a:pPr eaLnBrk="1" hangingPunct="1">
              <a:spcAft>
                <a:spcPts val="1800"/>
              </a:spcAft>
            </a:pPr>
            <a:r>
              <a:rPr lang="nl-NL" sz="1800" dirty="0" smtClean="0"/>
              <a:t>De </a:t>
            </a:r>
            <a:r>
              <a:rPr lang="nl-NL" sz="1800" dirty="0"/>
              <a:t>kandidaat kan in de context van geofysische systemen fysische verschijnselen en processen beschrijven, analyseren en verklaren. </a:t>
            </a:r>
            <a:endParaRPr lang="nl-NL" sz="1800" dirty="0"/>
          </a:p>
          <a:p>
            <a:pPr marL="0" indent="0">
              <a:buNone/>
            </a:pPr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58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Welke keuzegroepen?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De docent / sectie kiest 2 keuzegroepen</a:t>
            </a:r>
          </a:p>
          <a:p>
            <a:pPr eaLnBrk="1" hangingPunct="1">
              <a:spcAft>
                <a:spcPts val="1800"/>
              </a:spcAft>
            </a:pP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Verdelen over leerjaren afhankelijk </a:t>
            </a:r>
            <a:r>
              <a:rPr lang="nl-NL" dirty="0" smtClean="0"/>
              <a:t>van </a:t>
            </a:r>
            <a:r>
              <a:rPr lang="nl-NL" dirty="0" smtClean="0"/>
              <a:t>urenverdeling. B.v</a:t>
            </a:r>
            <a:r>
              <a:rPr lang="nl-NL" dirty="0" smtClean="0"/>
              <a:t>. 2 keuzegroepen in 4 havo als daar tijd voor is.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Plaatsen aan het einde van een </a:t>
            </a:r>
            <a:r>
              <a:rPr lang="nl-NL" dirty="0" smtClean="0"/>
              <a:t>periode? </a:t>
            </a: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In het examenjaar?</a:t>
            </a:r>
          </a:p>
          <a:p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0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Keuzevrijheid voor leerlingen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De </a:t>
            </a:r>
            <a:r>
              <a:rPr lang="nl-NL" dirty="0"/>
              <a:t>docent / sectie kiest 2 keuzegroepen die klassikaal behandeld </a:t>
            </a:r>
            <a:r>
              <a:rPr lang="nl-NL" dirty="0" smtClean="0"/>
              <a:t>worden.</a:t>
            </a:r>
            <a:endParaRPr lang="nl-NL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Bijvoorbeeld Kern- </a:t>
            </a:r>
            <a:r>
              <a:rPr lang="nl-NL" dirty="0"/>
              <a:t>en deeltjesprocessen in 6V (na quantum</a:t>
            </a:r>
            <a:r>
              <a:rPr lang="nl-NL" dirty="0" smtClean="0"/>
              <a:t>) en Geofysica </a:t>
            </a:r>
            <a:r>
              <a:rPr lang="nl-NL" dirty="0"/>
              <a:t>in </a:t>
            </a:r>
            <a:r>
              <a:rPr lang="nl-NL" dirty="0" smtClean="0"/>
              <a:t>5V (of 4V).</a:t>
            </a:r>
            <a:endParaRPr lang="nl-NL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Leerlingen </a:t>
            </a:r>
            <a:r>
              <a:rPr lang="nl-NL" dirty="0"/>
              <a:t>kunnen </a:t>
            </a:r>
            <a:r>
              <a:rPr lang="nl-NL" dirty="0" smtClean="0"/>
              <a:t>parallel een </a:t>
            </a:r>
            <a:r>
              <a:rPr lang="nl-NL" dirty="0"/>
              <a:t>andere keuzegroep helemaal zelfstandig (dus buiten de les) doen.</a:t>
            </a:r>
          </a:p>
          <a:p>
            <a:endParaRPr lang="nl-NL" dirty="0" smtClean="0"/>
          </a:p>
          <a:p>
            <a:r>
              <a:rPr lang="nl-NL" dirty="0" smtClean="0"/>
              <a:t>Begeleiding op afstand, verschillende </a:t>
            </a:r>
            <a:r>
              <a:rPr lang="nl-NL" dirty="0" err="1" smtClean="0"/>
              <a:t>toetsvragen</a:t>
            </a:r>
            <a:endParaRPr lang="nl-NL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30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Van elke keuzegroep een stukje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Koppelen </a:t>
            </a:r>
            <a:r>
              <a:rPr lang="nl-NL" dirty="0" smtClean="0"/>
              <a:t>aan andere </a:t>
            </a:r>
            <a:r>
              <a:rPr lang="nl-NL" dirty="0" smtClean="0"/>
              <a:t>hoofdstukken (vwo):</a:t>
            </a: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Geofysica – </a:t>
            </a:r>
            <a:r>
              <a:rPr lang="nl-NL" dirty="0" smtClean="0"/>
              <a:t>na Materialen</a:t>
            </a: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Biofysica – </a:t>
            </a:r>
            <a:r>
              <a:rPr lang="nl-NL" dirty="0" smtClean="0"/>
              <a:t>na Arbeid </a:t>
            </a:r>
            <a:r>
              <a:rPr lang="nl-NL" dirty="0" smtClean="0"/>
              <a:t>en vermogen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Elementaire deeltjes – </a:t>
            </a:r>
            <a:r>
              <a:rPr lang="nl-NL" dirty="0" smtClean="0"/>
              <a:t>na Quantum</a:t>
            </a: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Relativiteitstheorie – tussen Astrofysica en Quantum?</a:t>
            </a:r>
          </a:p>
          <a:p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3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Van elke keuzegroep een stukje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Koppelen </a:t>
            </a:r>
            <a:r>
              <a:rPr lang="nl-NL" dirty="0" smtClean="0"/>
              <a:t>aan andere </a:t>
            </a:r>
            <a:r>
              <a:rPr lang="nl-NL" dirty="0" smtClean="0"/>
              <a:t>hoofdstukken (havo):</a:t>
            </a: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Aarde en klimaat – tussen Materialen en Straling?</a:t>
            </a: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Menselijk lichaam – na Arbeid </a:t>
            </a:r>
            <a:r>
              <a:rPr lang="nl-NL" dirty="0" smtClean="0"/>
              <a:t>en vermogen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Technische automatisering – na Elektriciteit</a:t>
            </a:r>
            <a:endParaRPr lang="nl-NL" dirty="0" smtClean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Optica – ?</a:t>
            </a:r>
            <a:endParaRPr lang="nl-NL" dirty="0" smtClean="0"/>
          </a:p>
          <a:p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6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Vrijwel onbeperkte vrijheid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Keuzemogelijkheden ingebouwd in katernen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Eerste twee paragrafen vormen meestal ‘de kern’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Tweede deel van katern is keuze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Maar dat mag ook iets praktisch zijn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90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2554709" y="332656"/>
            <a:ext cx="3601467" cy="9525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A41D22"/>
                </a:solidFill>
                <a:latin typeface="Verdana" pitchFamily="34" charset="0"/>
              </a:defRPr>
            </a:lvl9pPr>
          </a:lstStyle>
          <a:p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 bwMode="auto">
          <a:xfrm>
            <a:off x="971600" y="1844824"/>
            <a:ext cx="7344816" cy="3479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0663" indent="-220663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buClr>
                <a:schemeClr val="tx2"/>
              </a:buClr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2625" indent="-192088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2pPr>
            <a:lvl3pPr marL="1050925" indent="-177800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3pPr>
            <a:lvl4pPr marL="1409700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4pPr>
            <a:lvl5pPr marL="17684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5pPr>
            <a:lvl6pPr marL="22256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6pPr>
            <a:lvl7pPr marL="26828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7pPr>
            <a:lvl8pPr marL="31400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8pPr>
            <a:lvl9pPr marL="3597275" indent="-168275" algn="l" rtl="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25000"/>
              </a:spcAft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nl-NL" sz="2200" b="1" dirty="0" smtClean="0"/>
              <a:t>Ontwerpopdracht bij Optica (havo)</a:t>
            </a:r>
            <a:endParaRPr lang="nl-NL" sz="2200" b="1" dirty="0"/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Paragraaf 1.2 en (deels) 1.3 worden behandeld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Beeldvorming, brandpunt en sterkte van een lens, vergrotingsfactor, constructiestralen, oog, camera, loep</a:t>
            </a:r>
          </a:p>
          <a:p>
            <a:pPr eaLnBrk="1" hangingPunct="1">
              <a:spcAft>
                <a:spcPts val="1800"/>
              </a:spcAft>
            </a:pPr>
            <a:r>
              <a:rPr lang="nl-NL" dirty="0" smtClean="0"/>
              <a:t>Keuze uit 3 optische apparaten:  </a:t>
            </a:r>
            <a:r>
              <a:rPr lang="nl-NL" dirty="0" smtClean="0"/>
              <a:t>Microscoop, </a:t>
            </a:r>
            <a:r>
              <a:rPr lang="nl-NL" dirty="0" smtClean="0"/>
              <a:t>Telescoop of </a:t>
            </a:r>
            <a:r>
              <a:rPr lang="nl-NL" dirty="0" smtClean="0"/>
              <a:t>Verrekijker (Hollandse kijker)</a:t>
            </a:r>
            <a:endParaRPr lang="nl-NL" dirty="0" smtClean="0"/>
          </a:p>
          <a:p>
            <a:endParaRPr lang="nl-NL" dirty="0" smtClean="0"/>
          </a:p>
          <a:p>
            <a:endParaRPr lang="nl-NL" sz="1800" dirty="0" smtClean="0"/>
          </a:p>
        </p:txBody>
      </p:sp>
      <p:sp>
        <p:nvSpPr>
          <p:cNvPr id="5" name="Tekstvak 4"/>
          <p:cNvSpPr txBox="1"/>
          <p:nvPr/>
        </p:nvSpPr>
        <p:spPr>
          <a:xfrm>
            <a:off x="200736" y="188640"/>
            <a:ext cx="4299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>
                <a:latin typeface="Arial Rounded MT Bold" panose="020F0704030504030204" pitchFamily="34" charset="0"/>
              </a:rPr>
              <a:t> Keuzegroepen</a:t>
            </a:r>
            <a:endParaRPr lang="nl-NL" sz="4000" b="1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4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iemeMeulenhoff">
  <a:themeElements>
    <a:clrScheme name="ThiemeMeulenhoff 1">
      <a:dk1>
        <a:srgbClr val="000000"/>
      </a:dk1>
      <a:lt1>
        <a:srgbClr val="FFFFFF"/>
      </a:lt1>
      <a:dk2>
        <a:srgbClr val="FF0000"/>
      </a:dk2>
      <a:lt2>
        <a:srgbClr val="7F7F7F"/>
      </a:lt2>
      <a:accent1>
        <a:srgbClr val="FFFFFF"/>
      </a:accent1>
      <a:accent2>
        <a:srgbClr val="ABABAB"/>
      </a:accent2>
      <a:accent3>
        <a:srgbClr val="FFFFFF"/>
      </a:accent3>
      <a:accent4>
        <a:srgbClr val="000000"/>
      </a:accent4>
      <a:accent5>
        <a:srgbClr val="FFFFFF"/>
      </a:accent5>
      <a:accent6>
        <a:srgbClr val="9B9B9B"/>
      </a:accent6>
      <a:hlink>
        <a:srgbClr val="575757"/>
      </a:hlink>
      <a:folHlink>
        <a:srgbClr val="000000"/>
      </a:folHlink>
    </a:clrScheme>
    <a:fontScheme name="ThiemeMeulenhoff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hiemeMeulenhoff 1">
        <a:dk1>
          <a:srgbClr val="000000"/>
        </a:dk1>
        <a:lt1>
          <a:srgbClr val="FFFFFF"/>
        </a:lt1>
        <a:dk2>
          <a:srgbClr val="FF0000"/>
        </a:dk2>
        <a:lt2>
          <a:srgbClr val="7F7F7F"/>
        </a:lt2>
        <a:accent1>
          <a:srgbClr val="FFFFFF"/>
        </a:accent1>
        <a:accent2>
          <a:srgbClr val="ABABA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9B9B9B"/>
        </a:accent6>
        <a:hlink>
          <a:srgbClr val="575757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FF0000"/>
      </a:dk2>
      <a:lt2>
        <a:srgbClr val="7F7F7F"/>
      </a:lt2>
      <a:accent1>
        <a:srgbClr val="FFFFFF"/>
      </a:accent1>
      <a:accent2>
        <a:srgbClr val="ABABAB"/>
      </a:accent2>
      <a:accent3>
        <a:srgbClr val="FFFFFF"/>
      </a:accent3>
      <a:accent4>
        <a:srgbClr val="000000"/>
      </a:accent4>
      <a:accent5>
        <a:srgbClr val="FFFFFF"/>
      </a:accent5>
      <a:accent6>
        <a:srgbClr val="9B9B9B"/>
      </a:accent6>
      <a:hlink>
        <a:srgbClr val="575757"/>
      </a:hlink>
      <a:folHlink>
        <a:srgbClr val="0000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4368</TotalTime>
  <Words>590</Words>
  <Application>Microsoft Office PowerPoint</Application>
  <PresentationFormat>Diavoorstelling (4:3)</PresentationFormat>
  <Paragraphs>96</Paragraphs>
  <Slides>14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ThiemeMeulenhoff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NDC|VBK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 deze plek komt de titel van de presentatie</dc:title>
  <dc:creator>haanh</dc:creator>
  <cp:lastModifiedBy>Kees Hooyman</cp:lastModifiedBy>
  <cp:revision>262</cp:revision>
  <cp:lastPrinted>2003-01-28T10:05:01Z</cp:lastPrinted>
  <dcterms:created xsi:type="dcterms:W3CDTF">2009-08-04T09:28:22Z</dcterms:created>
  <dcterms:modified xsi:type="dcterms:W3CDTF">2015-12-09T14:50:38Z</dcterms:modified>
</cp:coreProperties>
</file>